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handoutMasterIdLst>
    <p:handoutMasterId r:id="rId30"/>
  </p:handoutMasterIdLst>
  <p:sldIdLst>
    <p:sldId id="256" r:id="rId2"/>
    <p:sldId id="259" r:id="rId3"/>
    <p:sldId id="350" r:id="rId4"/>
    <p:sldId id="257" r:id="rId5"/>
    <p:sldId id="351" r:id="rId6"/>
    <p:sldId id="307" r:id="rId7"/>
    <p:sldId id="352" r:id="rId8"/>
    <p:sldId id="274" r:id="rId9"/>
    <p:sldId id="262" r:id="rId10"/>
    <p:sldId id="264" r:id="rId11"/>
    <p:sldId id="265" r:id="rId12"/>
    <p:sldId id="353" r:id="rId13"/>
    <p:sldId id="270" r:id="rId14"/>
    <p:sldId id="303" r:id="rId15"/>
    <p:sldId id="278" r:id="rId16"/>
    <p:sldId id="273" r:id="rId17"/>
    <p:sldId id="309" r:id="rId18"/>
    <p:sldId id="283" r:id="rId19"/>
    <p:sldId id="284" r:id="rId20"/>
    <p:sldId id="317" r:id="rId21"/>
    <p:sldId id="339" r:id="rId22"/>
    <p:sldId id="311" r:id="rId23"/>
    <p:sldId id="329" r:id="rId24"/>
    <p:sldId id="310" r:id="rId25"/>
    <p:sldId id="289" r:id="rId26"/>
    <p:sldId id="290" r:id="rId27"/>
    <p:sldId id="354" r:id="rId28"/>
    <p:sldId id="355" r:id="rId2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66" d="100"/>
          <a:sy n="66" d="100"/>
        </p:scale>
        <p:origin x="-2202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319693-D16E-46B3-9C7C-E5757957943C}" type="datetimeFigureOut">
              <a:rPr lang="en-US"/>
              <a:pPr>
                <a:defRPr/>
              </a:pPr>
              <a:t>6/3/2011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20DA5CF-52BF-47B9-AC62-F0EEC3371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084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AD2051-03CD-4670-B0D3-1CB9A7553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56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93849-51AE-4E00-A672-0E0467C39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293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AFB65-432E-468B-B538-9359CA738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3835F-6F91-46D9-B59C-55D0B96F2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0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3DCCD4-A5A1-4E81-94BB-22C4601AC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765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5EF8C-4868-4990-A263-3474ACF9BE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2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2A46D0-9AFE-488C-B0BF-8FA06C1D58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924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60AAC-1135-495D-ADF0-07A89065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544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E0671-A8B1-4F7C-9162-F061158A05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097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313F8-8F66-4CCA-B97F-E1E9161BD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7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18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4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63593" y="1292574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4513" y="1291599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8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63592" y="1292574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4512" y="1291599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3B6B5-F9EE-486D-850C-15CC8BA7B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935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5018087-2574-4FF6-B694-88DB86881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0" r:id="rId1"/>
    <p:sldLayoutId id="2147483763" r:id="rId2"/>
    <p:sldLayoutId id="2147483771" r:id="rId3"/>
    <p:sldLayoutId id="2147483764" r:id="rId4"/>
    <p:sldLayoutId id="2147483772" r:id="rId5"/>
    <p:sldLayoutId id="2147483765" r:id="rId6"/>
    <p:sldLayoutId id="2147483766" r:id="rId7"/>
    <p:sldLayoutId id="2147483767" r:id="rId8"/>
    <p:sldLayoutId id="2147483773" r:id="rId9"/>
    <p:sldLayoutId id="2147483768" r:id="rId10"/>
    <p:sldLayoutId id="21474837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Consolas" pitchFamily="49" charset="0"/>
        </a:defRPr>
      </a:lvl9pPr>
      <a:extLst/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8943975" cy="165735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Non Profit and Faith Based Agencies, and the role of Information Technology</a:t>
            </a:r>
            <a:endParaRPr lang="en-US" sz="3200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IT Pi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5600" y="1981200"/>
            <a:ext cx="3352800" cy="2265405"/>
          </a:xfrm>
          <a:prstGeom prst="ellipse">
            <a:avLst/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  <a:scene3d>
            <a:camera prst="orthographicFront"/>
            <a:lightRig rig="chilly" dir="t">
              <a:rot lat="0" lon="0" rev="5400000"/>
            </a:lightRig>
          </a:scene3d>
          <a:sp3d prstMaterial="softEdge">
            <a:bevelT w="1016000" h="1016000"/>
            <a:bevelB w="1016000" h="1016000"/>
          </a:sp3d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00025" y="4953000"/>
            <a:ext cx="8943975" cy="165735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Lakewood Resource &amp; Referral Center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212 2</a:t>
            </a:r>
            <a:r>
              <a:rPr lang="en-US" spc="-100" baseline="300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nd</a:t>
            </a:r>
            <a:r>
              <a:rPr lang="en-US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 Street Suite 204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Lakewood, NJ 08701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Char char="§"/>
            </a:pPr>
            <a:r>
              <a:rPr lang="en-US" sz="2400" b="1" smtClean="0">
                <a:latin typeface="Arial" charset="0"/>
                <a:cs typeface="Arial" charset="0"/>
              </a:rPr>
              <a:t>Autonomy over personal information collected &amp; disclosed by others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Biometrics (Identification of bodily indicators such as fingerprints, iris, bone structure in the hand, etc). 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b="1" smtClean="0">
                <a:latin typeface="Arial" charset="0"/>
                <a:cs typeface="Arial" charset="0"/>
              </a:rPr>
              <a:t>School ID’s and civil liberties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b="1" smtClean="0">
                <a:latin typeface="Arial" charset="0"/>
                <a:cs typeface="Arial" charset="0"/>
              </a:rPr>
              <a:t>How do you design privacy safeguards? Build them into system rather than retrofit a complex system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b="1" smtClean="0">
                <a:latin typeface="Arial" charset="0"/>
                <a:cs typeface="Arial" charset="0"/>
              </a:rPr>
              <a:t>Guard against theft, make system trustworthy, update system without infringing on civil liberties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Phishing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600" b="1" smtClean="0">
                <a:latin typeface="Arial" charset="0"/>
                <a:cs typeface="Arial" charset="0"/>
              </a:rPr>
              <a:t>Email or access link containing request for data and it is fraudulent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endParaRPr lang="en-US" sz="1600" b="1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Debate over National ID Card-HR 418 and/or Standardized driver’s licenses</a:t>
            </a:r>
            <a:r>
              <a:rPr lang="en-US" sz="1800" b="1" smtClean="0">
                <a:latin typeface="Arial" charset="0"/>
                <a:cs typeface="Arial" charset="0"/>
              </a:rPr>
              <a:t>.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endParaRPr lang="en-US" sz="1800" b="1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36576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Privacy and IT</a:t>
            </a:r>
            <a:endParaRPr lang="en-US" sz="3600" b="1" spc="-100" dirty="0">
              <a:solidFill>
                <a:schemeClr val="tx2">
                  <a:satMod val="20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017713"/>
            <a:ext cx="8421688" cy="4114800"/>
          </a:xfrm>
        </p:spPr>
        <p:txBody>
          <a:bodyPr/>
          <a:lstStyle/>
          <a:p>
            <a:pPr lvl="1" eaLnBrk="1" hangingPunct="1"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What Privacy Protection and Regulations exist? </a:t>
            </a:r>
          </a:p>
          <a:p>
            <a:pPr lvl="2" eaLnBrk="1" hangingPunct="1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4th Amendment-protection against intrusion</a:t>
            </a:r>
          </a:p>
          <a:p>
            <a:pPr lvl="2" eaLnBrk="1" hangingPunct="1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Philosophical-Warren &amp; Brandeis</a:t>
            </a:r>
          </a:p>
          <a:p>
            <a:pPr lvl="2" eaLnBrk="1" hangingPunct="1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Free Market v. Consumer Protection view</a:t>
            </a:r>
          </a:p>
          <a:p>
            <a:pPr lvl="2" eaLnBrk="1" hangingPunct="1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Contract</a:t>
            </a:r>
          </a:p>
          <a:p>
            <a:pPr lvl="2" eaLnBrk="1" hangingPunct="1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Regulations (consider the cost to compliance)---Example: Children’s Online Privacy Protection Act (COPPA)</a:t>
            </a:r>
          </a:p>
          <a:p>
            <a:pPr lvl="2" eaLnBrk="1" hangingPunct="1"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EU---Comprehensive Privacy Directive--Processing personal data.</a:t>
            </a:r>
          </a:p>
          <a:p>
            <a:pPr eaLnBrk="1" hangingPunct="1">
              <a:buClr>
                <a:schemeClr val="tx1"/>
              </a:buClr>
            </a:pPr>
            <a:endParaRPr lang="en-US" sz="2000" b="1" smtClean="0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36576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Privacy and IT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1524000"/>
            <a:ext cx="4876800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Freedom of Speech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Freedom of Speec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36132" y="2514600"/>
            <a:ext cx="2471737" cy="384424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305800" cy="4303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  <a:cs typeface="Arial" charset="0"/>
              </a:rPr>
              <a:t>First Amendment</a:t>
            </a:r>
            <a:endParaRPr lang="en-US" sz="2800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i="1" smtClean="0">
                <a:latin typeface="Arial" charset="0"/>
                <a:cs typeface="Arial" charset="0"/>
              </a:rPr>
              <a:t>“</a:t>
            </a:r>
            <a:r>
              <a:rPr lang="en-US" sz="2400" b="1" i="1" smtClean="0">
                <a:latin typeface="Arial" charset="0"/>
                <a:cs typeface="Arial" charset="0"/>
              </a:rPr>
              <a:t>Congress shall make no law…abridging the freedom of speech, or of the press…”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>
                <a:latin typeface="Arial" charset="0"/>
                <a:cs typeface="Arial" charset="0"/>
              </a:rPr>
              <a:t>Protection against </a:t>
            </a:r>
            <a:r>
              <a:rPr lang="en-US" sz="2000" b="1" i="1" smtClean="0">
                <a:latin typeface="Arial" charset="0"/>
                <a:cs typeface="Arial" charset="0"/>
              </a:rPr>
              <a:t>objectionable</a:t>
            </a:r>
            <a:r>
              <a:rPr lang="en-US" sz="2000" smtClean="0">
                <a:latin typeface="Arial" charset="0"/>
                <a:cs typeface="Arial" charset="0"/>
              </a:rPr>
              <a:t> speech, pictures, and other forms of expression of ideas and opinions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>
                <a:latin typeface="Arial" charset="0"/>
                <a:cs typeface="Arial" charset="0"/>
              </a:rPr>
              <a:t>Restriction are on “the power of government”, not individuals or private business.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smtClean="0">
                <a:latin typeface="Arial" charset="0"/>
                <a:cs typeface="Arial" charset="0"/>
              </a:rPr>
              <a:t>Supreme Ct has developed guidelines 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1800" smtClean="0">
                <a:latin typeface="Arial" charset="0"/>
                <a:cs typeface="Arial" charset="0"/>
              </a:rPr>
              <a:t>for example advocating illegal acts (usually) and truthful advertising are protected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1800" smtClean="0">
                <a:latin typeface="Arial" charset="0"/>
                <a:cs typeface="Arial" charset="0"/>
              </a:rPr>
              <a:t>Anonymity protected. 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1800" smtClean="0">
                <a:latin typeface="Arial" charset="0"/>
                <a:cs typeface="Arial" charset="0"/>
              </a:rPr>
              <a:t>Libel and direct, specific threats, Inciting violence, in certain circumstances, are all illegal. 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 smtClean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Freedom of Speech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4114800"/>
          </a:xfrm>
        </p:spPr>
        <p:txBody>
          <a:bodyPr/>
          <a:lstStyle/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Regulatory Paradigm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Federal Election Commission (FEC) regulations restrict anonymity in the form of disclosure and financial requirements established before the Web. 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Anonymity on the Internet is taken advantage of for criminal and antisocial purposes</a:t>
            </a:r>
            <a:r>
              <a:rPr lang="en-US" sz="1800" smtClean="0">
                <a:latin typeface="Arial" charset="0"/>
                <a:cs typeface="Arial" charset="0"/>
              </a:rPr>
              <a:t>.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Children’s Internet Protection Act (CIPA)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Child Online Protection Act (COPA) 1998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Supreme Ct found it unconstitutional. Targets Internet terminals in schools and libraries that participate in certain federal programs.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Filters better solution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endParaRPr lang="en-US" sz="1600" b="1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smtClean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Freedom of Speech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2800" b="1" smtClean="0">
                <a:latin typeface="Arial" charset="0"/>
                <a:cs typeface="Arial" charset="0"/>
              </a:rPr>
              <a:t>What is illegal?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Obscenity is offensive and not protected by US Constitution. Criteria for obscene material </a:t>
            </a:r>
          </a:p>
          <a:p>
            <a:pPr lvl="2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1) it depicts offensive acts whose depiction is specifically prohibited by state law, </a:t>
            </a:r>
          </a:p>
          <a:p>
            <a:pPr lvl="2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2) it depicts these acts in a patently offensive manner, appealing to prurient interest as judged by a reasonable person using community standards, and </a:t>
            </a:r>
          </a:p>
          <a:p>
            <a:pPr lvl="2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3) it has no serious literary, artistic, social, political, or scientific value</a:t>
            </a:r>
            <a:r>
              <a:rPr lang="en-US" sz="2000" smtClean="0">
                <a:latin typeface="Arial" charset="0"/>
                <a:cs typeface="Arial" charset="0"/>
              </a:rPr>
              <a:t>.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Freedom of Speech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17713"/>
            <a:ext cx="8650288" cy="4840287"/>
          </a:xfrm>
        </p:spPr>
        <p:txBody>
          <a:bodyPr/>
          <a:lstStyle/>
          <a:p>
            <a:pPr lvl="1" eaLnBrk="1" hangingPunct="1"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Is Anonymity Protected?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Right to express political opinion anonymously (in print) is protected .</a:t>
            </a:r>
          </a:p>
          <a:p>
            <a:pPr lvl="2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Right to anonymity by IP is protected. </a:t>
            </a:r>
          </a:p>
          <a:p>
            <a:pPr lvl="3" eaLnBrk="1" hangingPunct="1">
              <a:buClr>
                <a:schemeClr val="tx1"/>
              </a:buClr>
            </a:pPr>
            <a:r>
              <a:rPr lang="en-US" smtClean="0">
                <a:latin typeface="Arial" charset="0"/>
                <a:cs typeface="Arial" charset="0"/>
              </a:rPr>
              <a:t>Providers must have good identity protection programs and must train their employees to monitor policy effectively.  [Stems from “sailor case’ AOL employee violated anonymity of customers by selling list and provider held liable].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Freedom of Speech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905000"/>
            <a:ext cx="6019800" cy="5508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Intellectual Property</a:t>
            </a:r>
            <a:endParaRPr lang="en-US" sz="3600" b="1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opyright Symbo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0400" y="3124200"/>
            <a:ext cx="2886075" cy="2886075"/>
          </a:xfrm>
          <a:prstGeom prst="ellipse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895600"/>
            <a:ext cx="7772400" cy="1797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Intangible creative work protected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b="1" smtClean="0">
                <a:latin typeface="Arial" charset="0"/>
                <a:cs typeface="Arial" charset="0"/>
              </a:rPr>
              <a:t>Cheating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Intellectual Property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3200" b="1" smtClean="0">
                <a:latin typeface="Arial" charset="0"/>
                <a:cs typeface="Arial" charset="0"/>
              </a:rPr>
              <a:t>Legislative History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No Electronic Theft Act (1997</a:t>
            </a:r>
            <a:r>
              <a:rPr lang="en-US" sz="2400" b="1" smtClean="0">
                <a:latin typeface="Arial" charset="0"/>
                <a:cs typeface="Arial" charset="0"/>
              </a:rPr>
              <a:t>)</a:t>
            </a:r>
            <a:r>
              <a:rPr lang="en-US" sz="2400" smtClean="0">
                <a:latin typeface="Arial" charset="0"/>
                <a:cs typeface="Arial" charset="0"/>
              </a:rPr>
              <a:t> 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Fair-Use Doctrine (Copyright Act of 1976)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Sonny Bono Copyright Term Extension Act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Digital Millennium Copyright Act</a:t>
            </a:r>
            <a:r>
              <a:rPr lang="en-US" sz="2400" smtClean="0">
                <a:latin typeface="Arial" charset="0"/>
                <a:cs typeface="Arial" charset="0"/>
              </a:rPr>
              <a:t> [DMCA] (1998)</a:t>
            </a:r>
          </a:p>
          <a:p>
            <a:pPr lvl="1" eaLnBrk="1" hangingPunct="1">
              <a:buClr>
                <a:schemeClr val="tx1"/>
              </a:buClr>
            </a:pPr>
            <a:endParaRPr lang="en-US" sz="2400" smtClean="0">
              <a:latin typeface="Arial" charset="0"/>
              <a:cs typeface="Arial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Intellectual Property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457200"/>
            <a:ext cx="7793038" cy="550863"/>
          </a:xfrm>
        </p:spPr>
        <p:txBody>
          <a:bodyPr anchor="ctr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The Topics We’ll be Covering</a:t>
            </a:r>
            <a:endParaRPr lang="en-US" b="1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b="1" smtClean="0">
                <a:latin typeface="Arial" charset="0"/>
                <a:cs typeface="Arial" charset="0"/>
              </a:rPr>
              <a:t>Appreciating the Benefits</a:t>
            </a: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b="1" smtClean="0">
                <a:latin typeface="Arial" charset="0"/>
                <a:cs typeface="Arial" charset="0"/>
              </a:rPr>
              <a:t>Ethical Issues</a:t>
            </a:r>
          </a:p>
          <a:p>
            <a:pPr lvl="2" eaLnBrk="1" hangingPunct="1">
              <a:buClr>
                <a:schemeClr val="tx1"/>
              </a:buClr>
            </a:pPr>
            <a:r>
              <a:rPr lang="en-US" i="1" smtClean="0">
                <a:latin typeface="Arial" charset="0"/>
                <a:cs typeface="Arial" charset="0"/>
              </a:rPr>
              <a:t>Privacy and personal information</a:t>
            </a:r>
          </a:p>
          <a:p>
            <a:pPr lvl="2" eaLnBrk="1" hangingPunct="1">
              <a:buClr>
                <a:schemeClr val="tx1"/>
              </a:buClr>
            </a:pPr>
            <a:r>
              <a:rPr lang="en-US" i="1" smtClean="0">
                <a:latin typeface="Arial" charset="0"/>
                <a:cs typeface="Arial" charset="0"/>
              </a:rPr>
              <a:t>Freedom of speech in cyberspace</a:t>
            </a:r>
          </a:p>
          <a:p>
            <a:pPr lvl="2" eaLnBrk="1" hangingPunct="1">
              <a:buClr>
                <a:schemeClr val="tx1"/>
              </a:buClr>
            </a:pPr>
            <a:r>
              <a:rPr lang="en-US" i="1" smtClean="0">
                <a:latin typeface="Arial" charset="0"/>
                <a:cs typeface="Arial" charset="0"/>
              </a:rPr>
              <a:t>Intellectual property</a:t>
            </a:r>
          </a:p>
          <a:p>
            <a:pPr lvl="2" eaLnBrk="1" hangingPunct="1">
              <a:buClr>
                <a:schemeClr val="tx1"/>
              </a:buClr>
            </a:pPr>
            <a:r>
              <a:rPr lang="en-US" i="1" smtClean="0">
                <a:latin typeface="Arial" charset="0"/>
                <a:cs typeface="Arial" charset="0"/>
              </a:rPr>
              <a:t>Cyber crime</a:t>
            </a:r>
          </a:p>
          <a:p>
            <a:pPr lvl="2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US" smtClean="0">
              <a:latin typeface="Arial" charset="0"/>
              <a:cs typeface="Arial" charset="0"/>
            </a:endParaRPr>
          </a:p>
          <a:p>
            <a:pPr lvl="1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b="1" smtClean="0">
                <a:latin typeface="Arial" charset="0"/>
                <a:cs typeface="Arial" charset="0"/>
              </a:rPr>
              <a:t>Broader Impacts of Information Technology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Ethical argument about copying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Who owns the content 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What are the rights of the owner of the media? Can they backup their material?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Who should be held liable for infringement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Individual consumer? (Napster) 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Internet Service Provider?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What are the rights of business and Universities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endParaRPr lang="en-US" sz="2000" b="1" smtClean="0">
              <a:latin typeface="Arial" charset="0"/>
              <a:cs typeface="Arial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8662988" y="33623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Intellectual Property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  <a:cs typeface="Arial" charset="0"/>
              </a:rPr>
              <a:t>Peer to Peer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Benefits-allows for Open Source and enhanced research capability and collaboration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Consistent with a network or ecological worldview/paradigm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 2" pitchFamily="18" charset="2"/>
              <a:buNone/>
            </a:pPr>
            <a:endParaRPr lang="en-US" sz="2000" b="1" smtClean="0">
              <a:latin typeface="Arial" charset="0"/>
              <a:cs typeface="Arial" charset="0"/>
            </a:endParaRP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Downside-copyright infringement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1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endParaRPr lang="en-US" sz="2000" b="1" smtClean="0">
              <a:latin typeface="Arial" charset="0"/>
              <a:cs typeface="Arial" charset="0"/>
            </a:endParaRPr>
          </a:p>
        </p:txBody>
      </p:sp>
      <p:sp>
        <p:nvSpPr>
          <p:cNvPr id="26627" name="Rectangle 4"/>
          <p:cNvSpPr>
            <a:spLocks noChangeArrowheads="1"/>
          </p:cNvSpPr>
          <p:nvPr/>
        </p:nvSpPr>
        <p:spPr bwMode="auto">
          <a:xfrm>
            <a:off x="8662988" y="3362325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Intellectual Property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209675"/>
            <a:ext cx="4724400" cy="550863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Cyber Crime</a:t>
            </a:r>
            <a:endParaRPr lang="en-US" sz="3600" b="1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Cyber Cri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7525" y="3276600"/>
            <a:ext cx="3028950" cy="21334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0" y="1784350"/>
            <a:ext cx="9144000" cy="4845050"/>
          </a:xfrm>
        </p:spPr>
        <p:txBody>
          <a:bodyPr/>
          <a:lstStyle/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Exploitation of Minors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 3" pitchFamily="18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Copyright piracy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 3" pitchFamily="18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Consumer fraud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 3" pitchFamily="18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Embezzlement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 3" pitchFamily="18" charset="2"/>
              <a:buNone/>
            </a:pPr>
            <a:endParaRPr lang="en-US" b="1" smtClean="0">
              <a:latin typeface="Arial" charset="0"/>
              <a:cs typeface="Arial" charset="0"/>
            </a:endParaRP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Attacks on digital assets (computer is the target)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Identity theft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Identity changed (programmer to criminal)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Medical records changed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b="1" smtClean="0">
                <a:latin typeface="Arial" charset="0"/>
                <a:cs typeface="Arial" charset="0"/>
              </a:rPr>
              <a:t>Life of investigator erased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Cyber Crime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76275" y="1203325"/>
            <a:ext cx="7793038" cy="557213"/>
          </a:xfrm>
        </p:spPr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Broader Impact of IT</a:t>
            </a:r>
            <a:endParaRPr lang="en-US" sz="3600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Broader Impac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4200" y="3048000"/>
            <a:ext cx="3333750" cy="1733550"/>
          </a:xfrm>
          <a:prstGeom prst="ellipse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Computers and Community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Reduce face to face gathering and hurts local community resulting in “isolation” and eroding the family and community life.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Robert Putman argues that an indicator is the number of clubs that people join--other factors at play including: modern transportation and communication (increased mobility), changes in family patterns and TV. 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Addiction to computers and TV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Digital divide---Computer Professionals for Social Responsibility (CPRS) push for universal access.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Broader Impact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400" b="1" smtClean="0">
                <a:latin typeface="Arial" charset="0"/>
                <a:cs typeface="Arial" charset="0"/>
              </a:rPr>
              <a:t>Criticism of Computer Technology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Unemployment and deskilling of jobs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“Manufacture needs”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Social injustice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Dehumanizing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Separates humans from nature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Benefits big business and big government</a:t>
            </a: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</a:pPr>
            <a:r>
              <a:rPr lang="en-US" sz="2000" b="1" smtClean="0">
                <a:latin typeface="Arial" charset="0"/>
                <a:cs typeface="Arial" charset="0"/>
              </a:rPr>
              <a:t>Use in schools thwarts development of social skill, human values, intellectual skills and create an “ominous uniformity of knowledge” consistent with corporate values.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28600" y="457200"/>
            <a:ext cx="457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Broader Impact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3"/>
          <p:cNvSpPr txBox="1">
            <a:spLocks noChangeArrowheads="1"/>
          </p:cNvSpPr>
          <p:nvPr/>
        </p:nvSpPr>
        <p:spPr bwMode="auto">
          <a:xfrm>
            <a:off x="381000" y="609600"/>
            <a:ext cx="8229600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Summing it all Up</a:t>
            </a:r>
          </a:p>
          <a:p>
            <a:pPr eaLnBrk="1" hangingPunct="1"/>
            <a:endParaRPr lang="en-US" sz="360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360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			Appreciating the Benefits</a:t>
            </a:r>
          </a:p>
          <a:p>
            <a:pPr eaLnBrk="1" hangingPunct="1"/>
            <a:endParaRPr lang="en-US" sz="360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			Ethical Issues</a:t>
            </a:r>
          </a:p>
          <a:p>
            <a:pPr eaLnBrk="1" hangingPunct="1"/>
            <a:endParaRPr lang="en-US" sz="360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			Broader Impact of IT</a:t>
            </a:r>
          </a:p>
          <a:p>
            <a:pPr eaLnBrk="1" hangingPunct="1"/>
            <a:endParaRPr lang="en-US" sz="360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/>
            <a:endParaRPr lang="en-US" sz="360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3"/>
          <p:cNvSpPr txBox="1">
            <a:spLocks noChangeArrowheads="1"/>
          </p:cNvSpPr>
          <p:nvPr/>
        </p:nvSpPr>
        <p:spPr bwMode="auto">
          <a:xfrm>
            <a:off x="990600" y="2362200"/>
            <a:ext cx="2590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Thank You.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5638800" y="4267200"/>
            <a:ext cx="1524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3600">
                <a:solidFill>
                  <a:schemeClr val="tx2"/>
                </a:solidFill>
                <a:latin typeface="Arial" charset="0"/>
                <a:cs typeface="Arial" charset="0"/>
              </a:rPr>
              <a:t>Q&amp;A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133600"/>
            <a:ext cx="7793038" cy="5984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Appreciating the Benefits</a:t>
            </a:r>
            <a:endParaRPr lang="en-US" b="1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The Benefit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581400"/>
            <a:ext cx="3276600" cy="2133600"/>
          </a:xfrm>
          <a:prstGeom prst="ellipse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Entertainment-games-DVD’s, etc.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World Wide Web and the Internet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Business data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E-mail and e-commerce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Digital libraries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Automobiles/trucks/hybrid cars, ABS brake sensors, night vision drivers</a:t>
            </a:r>
          </a:p>
          <a:p>
            <a:pPr lvl="1" eaLnBrk="1" hangingPunct="1">
              <a:buClr>
                <a:schemeClr val="tx1"/>
              </a:buClr>
            </a:pPr>
            <a:r>
              <a:rPr lang="en-US" sz="2400" smtClean="0">
                <a:latin typeface="Arial" charset="0"/>
                <a:cs typeface="Arial" charset="0"/>
              </a:rPr>
              <a:t>Etc…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457200"/>
            <a:ext cx="83820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Appreciating the Benefits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793038" cy="59848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Ethical Issues</a:t>
            </a:r>
            <a:endParaRPr lang="en-US" b="1" dirty="0">
              <a:solidFill>
                <a:schemeClr val="tx2">
                  <a:satMod val="20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Plato.jpg"/>
          <p:cNvPicPr>
            <a:picLocks noChangeAspect="1"/>
          </p:cNvPicPr>
          <p:nvPr/>
        </p:nvPicPr>
        <p:blipFill>
          <a:blip r:embed="rId2" cstate="print"/>
          <a:srcRect l="9091" r="3029" b="2511"/>
          <a:stretch>
            <a:fillRect/>
          </a:stretch>
        </p:blipFill>
        <p:spPr>
          <a:xfrm>
            <a:off x="3352800" y="2743200"/>
            <a:ext cx="2209800" cy="304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  <a:cs typeface="Arial" charset="0"/>
              </a:rPr>
              <a:t>Privacy and personal information</a:t>
            </a:r>
          </a:p>
          <a:p>
            <a:pPr lvl="2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  <a:cs typeface="Arial" charset="0"/>
              </a:rPr>
              <a:t>Freedom of speech in cyberspace</a:t>
            </a:r>
          </a:p>
          <a:p>
            <a:pPr lvl="2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US" sz="2800" b="1" smtClean="0">
              <a:latin typeface="Arial" charset="0"/>
              <a:cs typeface="Arial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  <a:cs typeface="Arial" charset="0"/>
              </a:rPr>
              <a:t>Intellectual property</a:t>
            </a:r>
          </a:p>
          <a:p>
            <a:pPr lvl="2" eaLnBrk="1" hangingPunct="1">
              <a:buClr>
                <a:schemeClr val="tx1"/>
              </a:buClr>
              <a:buFont typeface="Wingdings 2" pitchFamily="18" charset="2"/>
              <a:buNone/>
            </a:pPr>
            <a:endParaRPr lang="en-US" sz="2800" smtClean="0">
              <a:latin typeface="Arial" charset="0"/>
              <a:cs typeface="Arial" charset="0"/>
            </a:endParaRPr>
          </a:p>
          <a:p>
            <a:pPr lvl="2"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  <a:cs typeface="Arial" charset="0"/>
              </a:rPr>
              <a:t>Cyber crime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8600" y="457200"/>
            <a:ext cx="36576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Ethical Issues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2705100" y="1981200"/>
            <a:ext cx="3733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en-US" sz="3600" b="1">
                <a:solidFill>
                  <a:schemeClr val="tx2"/>
                </a:solidFill>
                <a:latin typeface="Arial" charset="0"/>
                <a:cs typeface="Arial" charset="0"/>
              </a:rPr>
              <a:t>Privacy and IT</a:t>
            </a:r>
          </a:p>
        </p:txBody>
      </p:sp>
      <p:pic>
        <p:nvPicPr>
          <p:cNvPr id="5" name="Picture 4" descr="Privacy.jpg"/>
          <p:cNvPicPr>
            <a:picLocks noChangeAspect="1"/>
          </p:cNvPicPr>
          <p:nvPr/>
        </p:nvPicPr>
        <p:blipFill>
          <a:blip r:embed="rId2" cstate="print"/>
          <a:srcRect b="1333"/>
          <a:stretch>
            <a:fillRect/>
          </a:stretch>
        </p:blipFill>
        <p:spPr>
          <a:xfrm>
            <a:off x="3200400" y="3048000"/>
            <a:ext cx="2981325" cy="2819400"/>
          </a:xfrm>
          <a:prstGeom prst="ellipse">
            <a:avLst/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3657600" cy="6477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dirty="0">
                <a:solidFill>
                  <a:schemeClr val="tx2">
                    <a:satMod val="200000"/>
                  </a:schemeClr>
                </a:solidFill>
                <a:latin typeface="Arial" pitchFamily="34" charset="0"/>
                <a:cs typeface="Arial" pitchFamily="34" charset="0"/>
              </a:rPr>
              <a:t>Privacy and IT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47800"/>
            <a:ext cx="8763000" cy="518160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SzTx/>
              <a:buFont typeface="Wingdings" pitchFamily="2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	What are the privacy Issues related to IT?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Freedom from intrusion of unwanted information into one’s personal space. There is no privacy violation if information is obtained or published with the person’s consent. 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Arial" charset="0"/>
                <a:cs typeface="Arial" charset="0"/>
              </a:rPr>
              <a:t>Spam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Arial" charset="0"/>
                <a:cs typeface="Arial" charset="0"/>
              </a:rPr>
              <a:t>Unsolicited Commercial (UCE)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Freedom from surveillance and improper access by computer hacking (monitoring, tracking/interception)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Arial" charset="0"/>
                <a:cs typeface="Arial" charset="0"/>
              </a:rPr>
              <a:t>Cookie-Encryption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Autonomy over personal data collected and disclosed to others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Arial" charset="0"/>
                <a:cs typeface="Arial" charset="0"/>
              </a:rPr>
              <a:t>Theft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b="1" smtClean="0">
                <a:latin typeface="Arial" charset="0"/>
                <a:cs typeface="Arial" charset="0"/>
              </a:rPr>
              <a:t>Phishing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Anonymity-Discuss under 1st Amendment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1800" b="1" smtClean="0">
              <a:latin typeface="Arial" charset="0"/>
              <a:cs typeface="Arial" charset="0"/>
            </a:endParaRPr>
          </a:p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000" b="1" smtClean="0">
                <a:latin typeface="Arial" charset="0"/>
                <a:cs typeface="Arial" charset="0"/>
              </a:rPr>
              <a:t>	</a:t>
            </a:r>
          </a:p>
          <a:p>
            <a:pPr eaLnBrk="1" hangingPunct="1">
              <a:lnSpc>
                <a:spcPct val="90000"/>
              </a:lnSpc>
              <a:buClr>
                <a:schemeClr val="tx1"/>
              </a:buClr>
            </a:pPr>
            <a:endParaRPr lang="en-US" sz="200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1905000"/>
            <a:ext cx="7772400" cy="422751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en-US" sz="2400" b="1" smtClean="0">
                <a:latin typeface="Arial" charset="0"/>
                <a:cs typeface="Arial" charset="0"/>
              </a:rPr>
              <a:t>Freedom from surveillance &amp; improper access by others (improper monitoring, tracking,  hacking &amp; interception)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Cookies--Website stores information about visitor’s activity (data spillage--allow advertiser’s to use this information or leaks due to the complexity of the software</a:t>
            </a:r>
          </a:p>
          <a:p>
            <a:pPr lvl="2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2000" b="1" smtClean="0">
                <a:latin typeface="Arial" charset="0"/>
                <a:cs typeface="Arial" charset="0"/>
              </a:rPr>
              <a:t>Spyware--surfing monitors, buying habits, keystroke monitors.</a:t>
            </a:r>
          </a:p>
          <a:p>
            <a:pPr lvl="3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800" b="1" smtClean="0">
                <a:latin typeface="Arial" charset="0"/>
                <a:cs typeface="Arial" charset="0"/>
              </a:rPr>
              <a:t>Secondary Use of Information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800" b="1" smtClean="0">
                <a:latin typeface="Arial" charset="0"/>
                <a:cs typeface="Arial" charset="0"/>
              </a:rPr>
              <a:t>Sale of consumer information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800" b="1" smtClean="0">
                <a:latin typeface="Arial" charset="0"/>
                <a:cs typeface="Arial" charset="0"/>
              </a:rPr>
              <a:t>Computer matching-comparing databases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800" b="1" smtClean="0">
                <a:latin typeface="Arial" charset="0"/>
                <a:cs typeface="Arial" charset="0"/>
              </a:rPr>
              <a:t>Detecting fraud, </a:t>
            </a:r>
          </a:p>
          <a:p>
            <a:pPr lvl="4" eaLnBrk="1" hangingPunct="1">
              <a:lnSpc>
                <a:spcPct val="90000"/>
              </a:lnSpc>
              <a:buClr>
                <a:schemeClr val="tx1"/>
              </a:buClr>
              <a:buSzPct val="150000"/>
              <a:buFont typeface="Wingdings" pitchFamily="2" charset="2"/>
              <a:buChar char="§"/>
            </a:pPr>
            <a:r>
              <a:rPr lang="en-US" sz="1800" b="1" smtClean="0">
                <a:latin typeface="Arial" charset="0"/>
                <a:cs typeface="Arial" charset="0"/>
              </a:rPr>
              <a:t>Law enforcement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28600" y="457200"/>
            <a:ext cx="3657600" cy="6477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3600" b="1" spc="-100">
                <a:solidFill>
                  <a:schemeClr val="tx2">
                    <a:satMod val="200000"/>
                  </a:schemeClr>
                </a:solidFill>
                <a:latin typeface="Arial" pitchFamily="34" charset="0"/>
                <a:ea typeface="+mj-ea"/>
                <a:cs typeface="Arial" pitchFamily="34" charset="0"/>
              </a:rPr>
              <a:t>Privacy and IT</a:t>
            </a:r>
            <a:endParaRPr lang="en-US" sz="3600" b="1" spc="-100" dirty="0">
              <a:solidFill>
                <a:schemeClr val="tx2">
                  <a:satMod val="200000"/>
                </a:schemeClr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1438</TotalTime>
  <Words>965</Words>
  <Application>Microsoft Office PowerPoint</Application>
  <PresentationFormat>On-screen Show (4:3)</PresentationFormat>
  <Paragraphs>181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7" baseType="lpstr">
      <vt:lpstr>Verdana</vt:lpstr>
      <vt:lpstr>Arial</vt:lpstr>
      <vt:lpstr>Consolas</vt:lpstr>
      <vt:lpstr>Corbel</vt:lpstr>
      <vt:lpstr>Wingdings</vt:lpstr>
      <vt:lpstr>Wingdings 2</vt:lpstr>
      <vt:lpstr>Wingdings 3</vt:lpstr>
      <vt:lpstr>Calibri</vt:lpstr>
      <vt:lpstr>Metro</vt:lpstr>
      <vt:lpstr>Non Profit and Faith Based Agencies, and the role of Information Technology</vt:lpstr>
      <vt:lpstr>The Topics We’ll be Covering</vt:lpstr>
      <vt:lpstr>Appreciating the Benefits</vt:lpstr>
      <vt:lpstr>PowerPoint Presentation</vt:lpstr>
      <vt:lpstr>Ethical Issues</vt:lpstr>
      <vt:lpstr>PowerPoint Presentation</vt:lpstr>
      <vt:lpstr>PowerPoint Presentation</vt:lpstr>
      <vt:lpstr>Privacy and IT</vt:lpstr>
      <vt:lpstr>PowerPoint Presentation</vt:lpstr>
      <vt:lpstr>PowerPoint Presentation</vt:lpstr>
      <vt:lpstr>PowerPoint Presentation</vt:lpstr>
      <vt:lpstr>Freedom of Speech</vt:lpstr>
      <vt:lpstr>PowerPoint Presentation</vt:lpstr>
      <vt:lpstr>PowerPoint Presentation</vt:lpstr>
      <vt:lpstr>PowerPoint Presentation</vt:lpstr>
      <vt:lpstr>PowerPoint Presentation</vt:lpstr>
      <vt:lpstr>Intellectual Property</vt:lpstr>
      <vt:lpstr>PowerPoint Presentation</vt:lpstr>
      <vt:lpstr>PowerPoint Presentation</vt:lpstr>
      <vt:lpstr>PowerPoint Presentation</vt:lpstr>
      <vt:lpstr>PowerPoint Presentation</vt:lpstr>
      <vt:lpstr>Cyber Crime</vt:lpstr>
      <vt:lpstr>PowerPoint Presentation</vt:lpstr>
      <vt:lpstr>Broader Impact of IT</vt:lpstr>
      <vt:lpstr>PowerPoint Presentation</vt:lpstr>
      <vt:lpstr>PowerPoint Presentation</vt:lpstr>
      <vt:lpstr>PowerPoint Presentation</vt:lpstr>
      <vt:lpstr>PowerPoint Presentation</vt:lpstr>
    </vt:vector>
  </TitlesOfParts>
  <Company>Nuclear Engineering Department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</dc:title>
  <dc:creator>Gloria Kastenberg</dc:creator>
  <cp:lastModifiedBy>Nethanel Vilensky</cp:lastModifiedBy>
  <cp:revision>111</cp:revision>
  <dcterms:created xsi:type="dcterms:W3CDTF">2004-04-23T23:00:48Z</dcterms:created>
  <dcterms:modified xsi:type="dcterms:W3CDTF">2011-06-03T13:35:31Z</dcterms:modified>
</cp:coreProperties>
</file>